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96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97" r:id="rId19"/>
    <p:sldId id="272" r:id="rId20"/>
    <p:sldId id="273" r:id="rId21"/>
    <p:sldId id="275" r:id="rId22"/>
    <p:sldId id="276" r:id="rId23"/>
    <p:sldId id="277" r:id="rId24"/>
    <p:sldId id="278" r:id="rId25"/>
    <p:sldId id="29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4" r:id="rId40"/>
    <p:sldId id="299" r:id="rId41"/>
    <p:sldId id="292" r:id="rId42"/>
    <p:sldId id="29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413" autoAdjust="0"/>
  </p:normalViewPr>
  <p:slideViewPr>
    <p:cSldViewPr>
      <p:cViewPr>
        <p:scale>
          <a:sx n="69" d="100"/>
          <a:sy n="69" d="100"/>
        </p:scale>
        <p:origin x="-1182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2" name="부제목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타원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타원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타원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9" name="순서도: 처리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순서도: 처리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4000"/>
              </a:schemeClr>
            </a:gs>
            <a:gs pos="48000">
              <a:schemeClr val="tx1">
                <a:lumMod val="75000"/>
                <a:lumOff val="25000"/>
              </a:schemeClr>
            </a:gs>
            <a:gs pos="21001">
              <a:schemeClr val="tx1"/>
            </a:gs>
            <a:gs pos="63000">
              <a:schemeClr val="tx1">
                <a:lumMod val="75000"/>
                <a:lumOff val="25000"/>
              </a:schemeClr>
            </a:gs>
            <a:gs pos="67000">
              <a:srgbClr val="B2B2B2"/>
            </a:gs>
            <a:gs pos="78000">
              <a:schemeClr val="tx1">
                <a:lumMod val="75000"/>
                <a:lumOff val="25000"/>
              </a:schemeClr>
            </a:gs>
            <a:gs pos="97084">
              <a:schemeClr val="tx1"/>
            </a:gs>
            <a:gs pos="82001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형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타원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도넛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제목 개체 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24" name="날짜 개체 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6804398C-DE13-4FB6-9965-AA4B6762EDA5}" type="datetimeFigureOut">
              <a:rPr lang="ko-KR" altLang="en-US" smtClean="0"/>
              <a:pPr/>
              <a:t>2013-11-08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638C714-CA5B-4A98-A979-FD1DEA0EC1C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1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1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1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1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1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1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1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1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1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1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healthforyou.tistory.com/360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healthforyou.tistory.com/360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9000"/>
                    </a14:imgEffect>
                    <a14:imgEffect>
                      <a14:brightnessContrast bright="-2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4195" y="116631"/>
            <a:ext cx="7960598" cy="6624737"/>
          </a:xfrm>
          <a:prstGeom prst="rect">
            <a:avLst/>
          </a:prstGeom>
          <a:noFill/>
          <a:ln w="165100" cmpd="sng"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85000"/>
                    <a:lumOff val="15000"/>
                  </a:schemeClr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836854"/>
          </a:xfrm>
        </p:spPr>
        <p:txBody>
          <a:bodyPr>
            <a:normAutofit fontScale="90000"/>
          </a:bodyPr>
          <a:lstStyle/>
          <a:p>
            <a:r>
              <a:rPr lang="en-US" altLang="ko-KR" sz="5000" b="1" dirty="0" smtClean="0">
                <a:solidFill>
                  <a:schemeClr val="bg1"/>
                </a:solidFill>
              </a:rPr>
              <a:t>Final project (Week 3)</a:t>
            </a:r>
            <a:endParaRPr lang="ko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034494" y="2924944"/>
            <a:ext cx="3804706" cy="2736304"/>
          </a:xfrm>
        </p:spPr>
        <p:txBody>
          <a:bodyPr>
            <a:normAutofit fontScale="92500"/>
          </a:bodyPr>
          <a:lstStyle/>
          <a:p>
            <a:endParaRPr lang="en-US" altLang="ko-KR" dirty="0" smtClean="0"/>
          </a:p>
          <a:p>
            <a:r>
              <a:rPr lang="en-US" altLang="ko-KR" sz="3200" b="1" dirty="0" err="1" smtClean="0">
                <a:solidFill>
                  <a:schemeClr val="bg1"/>
                </a:solidFill>
              </a:rPr>
              <a:t>Statmania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en-US" altLang="ko-KR" sz="3200" b="1" dirty="0" smtClean="0">
                <a:solidFill>
                  <a:schemeClr val="bg1"/>
                </a:solidFill>
              </a:rPr>
              <a:t>200903877    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황 성 윤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r>
              <a:rPr lang="en-US" altLang="ko-KR" sz="3200" b="1" dirty="0" smtClean="0">
                <a:solidFill>
                  <a:schemeClr val="bg1"/>
                </a:solidFill>
              </a:rPr>
              <a:t>201103594     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최 재 혁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u="sng" dirty="0" err="1" smtClean="0"/>
              <a:t>Eigenvalues</a:t>
            </a:r>
            <a:r>
              <a:rPr lang="en-US" altLang="ko-KR" b="1" u="sng" dirty="0" smtClean="0"/>
              <a:t> and Eigenvectors</a:t>
            </a:r>
            <a:endParaRPr lang="ko-KR" altLang="en-US" b="1" u="sng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92088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708920"/>
            <a:ext cx="5832648" cy="3736935"/>
          </a:xfrm>
          <a:prstGeom prst="rect">
            <a:avLst/>
          </a:prstGeom>
          <a:noFill/>
          <a:ln w="85725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3648" y="27856"/>
            <a:ext cx="7498080" cy="1143000"/>
          </a:xfrm>
        </p:spPr>
        <p:txBody>
          <a:bodyPr/>
          <a:lstStyle/>
          <a:p>
            <a:r>
              <a:rPr lang="en-US" altLang="ko-KR" b="1" u="sng" dirty="0" err="1" smtClean="0"/>
              <a:t>Eigenvalues</a:t>
            </a:r>
            <a:r>
              <a:rPr lang="en-US" altLang="ko-KR" b="1" u="sng" dirty="0" smtClean="0"/>
              <a:t> and Eigenvectors</a:t>
            </a:r>
            <a:endParaRPr lang="ko-KR" altLang="en-US" b="1" u="sng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704856" cy="5400600"/>
          </a:xfrm>
          <a:prstGeom prst="rect">
            <a:avLst/>
          </a:prstGeom>
          <a:noFill/>
          <a:ln w="73025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u="sng" dirty="0" err="1" smtClean="0"/>
              <a:t>Scree</a:t>
            </a:r>
            <a:r>
              <a:rPr lang="en-US" altLang="ko-KR" sz="5400" b="1" u="sng" dirty="0" smtClean="0"/>
              <a:t> plot</a:t>
            </a:r>
            <a:endParaRPr lang="ko-KR" altLang="en-US" sz="5400" b="1" u="sng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7240848" cy="18329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dirty="0" smtClean="0"/>
              <a:t>많은 변수들 중 </a:t>
            </a:r>
            <a:r>
              <a:rPr lang="ko-KR" altLang="en-US" dirty="0" err="1" smtClean="0"/>
              <a:t>의미있는</a:t>
            </a:r>
            <a:r>
              <a:rPr lang="ko-KR" altLang="en-US" dirty="0" smtClean="0"/>
              <a:t> 변수를 찾을 때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사용하는 대표적인 그림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u="sng" dirty="0" smtClean="0"/>
              <a:t>(Data reduction)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501008"/>
            <a:ext cx="7628959" cy="1800200"/>
          </a:xfrm>
          <a:prstGeom prst="rect">
            <a:avLst/>
          </a:prstGeom>
          <a:noFill/>
          <a:ln w="73025">
            <a:gradFill>
              <a:gsLst>
                <a:gs pos="0">
                  <a:schemeClr val="bg1">
                    <a:lumMod val="6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50000"/>
                    <a:lumOff val="50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u="sng" dirty="0" err="1" smtClean="0"/>
              <a:t>Scree</a:t>
            </a:r>
            <a:r>
              <a:rPr lang="en-US" altLang="ko-KR" sz="5400" b="1" u="sng" dirty="0" smtClean="0"/>
              <a:t> plot</a:t>
            </a:r>
            <a:endParaRPr lang="ko-KR" altLang="en-US" sz="5400" b="1" u="sng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1043608" y="5229200"/>
            <a:ext cx="7776864" cy="1174264"/>
          </a:xfrm>
        </p:spPr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5</a:t>
            </a:r>
            <a:r>
              <a:rPr lang="ko-KR" altLang="en-US" dirty="0" smtClean="0"/>
              <a:t>주성분까지 선택하기로 결정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    (</a:t>
            </a:r>
            <a:r>
              <a:rPr lang="ko-KR" altLang="en-US" dirty="0" smtClean="0"/>
              <a:t>전체 데이터의 </a:t>
            </a:r>
            <a:r>
              <a:rPr lang="en-US" altLang="ko-KR" dirty="0" smtClean="0"/>
              <a:t>70% </a:t>
            </a:r>
            <a:r>
              <a:rPr lang="ko-KR" altLang="en-US" dirty="0" smtClean="0"/>
              <a:t>이상을 설명해주고 있음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84784"/>
            <a:ext cx="7416824" cy="3312368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u="sng" dirty="0" smtClean="0"/>
              <a:t>Some pictures</a:t>
            </a:r>
            <a:endParaRPr lang="ko-KR" altLang="en-US" sz="5400" b="1" u="sng" dirty="0"/>
          </a:p>
        </p:txBody>
      </p:sp>
      <p:sp>
        <p:nvSpPr>
          <p:cNvPr id="12" name="내용 개체 틀 11"/>
          <p:cNvSpPr>
            <a:spLocks noGrp="1"/>
          </p:cNvSpPr>
          <p:nvPr>
            <p:ph sz="half" idx="1"/>
          </p:nvPr>
        </p:nvSpPr>
        <p:spPr>
          <a:xfrm>
            <a:off x="1187624" y="1524000"/>
            <a:ext cx="7776864" cy="168897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데이터의 전체적인 분포형태와 특징을 </a:t>
            </a:r>
            <a:endParaRPr lang="en-US" altLang="ko-KR" dirty="0" smtClean="0"/>
          </a:p>
          <a:p>
            <a:pPr marL="82296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파악하기 위함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</a:t>
            </a:r>
            <a:r>
              <a:rPr lang="en-US" altLang="ko-KR" dirty="0" smtClean="0"/>
              <a:t>5</a:t>
            </a:r>
            <a:r>
              <a:rPr lang="ko-KR" altLang="en-US" dirty="0" smtClean="0"/>
              <a:t>주성분까지만 살펴보기로 결정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573016"/>
            <a:ext cx="7776864" cy="2232248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7498080" cy="1143000"/>
          </a:xfrm>
        </p:spPr>
        <p:txBody>
          <a:bodyPr>
            <a:noAutofit/>
          </a:bodyPr>
          <a:lstStyle/>
          <a:p>
            <a:r>
              <a:rPr lang="en-US" altLang="ko-KR" sz="4800" b="1" u="sng" dirty="0" smtClean="0"/>
              <a:t>Component scores matrix</a:t>
            </a:r>
            <a:endParaRPr lang="ko-KR" altLang="en-US" sz="4800" b="1" u="sng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>
          <a:xfrm>
            <a:off x="1403648" y="5733256"/>
            <a:ext cx="7530040" cy="864096"/>
          </a:xfrm>
        </p:spPr>
        <p:txBody>
          <a:bodyPr>
            <a:normAutofit fontScale="70000" lnSpcReduction="20000"/>
          </a:bodyPr>
          <a:lstStyle/>
          <a:p>
            <a:endParaRPr lang="en-US" altLang="ko-KR" dirty="0" smtClean="0"/>
          </a:p>
          <a:p>
            <a:r>
              <a:rPr lang="ko-KR" altLang="en-US" u="sng" dirty="0" smtClean="0"/>
              <a:t>상위 </a:t>
            </a:r>
            <a:r>
              <a:rPr lang="en-US" altLang="ko-KR" u="sng" dirty="0" smtClean="0"/>
              <a:t>5</a:t>
            </a:r>
            <a:r>
              <a:rPr lang="ko-KR" altLang="en-US" u="sng" dirty="0" smtClean="0"/>
              <a:t>개의 주성분에 따른 데이터의 분포를 보여주는 행렬도</a:t>
            </a:r>
            <a:r>
              <a:rPr lang="en-US" altLang="ko-KR" u="sng" dirty="0" smtClean="0"/>
              <a:t>.</a:t>
            </a:r>
            <a:endParaRPr lang="ko-KR" altLang="en-US" u="sng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7344816" cy="4464496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21671">
                  <a:schemeClr val="tx1">
                    <a:lumMod val="65000"/>
                    <a:lumOff val="35000"/>
                  </a:scheme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7498080" cy="1143000"/>
          </a:xfrm>
        </p:spPr>
        <p:txBody>
          <a:bodyPr/>
          <a:lstStyle/>
          <a:p>
            <a:r>
              <a:rPr lang="en-US" altLang="ko-KR" b="1" u="sng" dirty="0" smtClean="0"/>
              <a:t>Component pattern profiles</a:t>
            </a:r>
            <a:endParaRPr lang="ko-KR" altLang="en-US" b="1" u="sng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1187624" y="5661248"/>
            <a:ext cx="7746064" cy="792088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u="sng" dirty="0" smtClean="0"/>
              <a:t>각각의 변수들이 상위 </a:t>
            </a:r>
            <a:r>
              <a:rPr lang="en-US" altLang="ko-KR" u="sng" dirty="0" smtClean="0"/>
              <a:t>5</a:t>
            </a:r>
            <a:r>
              <a:rPr lang="ko-KR" altLang="en-US" u="sng" dirty="0" smtClean="0"/>
              <a:t>개의 주성분에 얼마나 많은 영향력을 </a:t>
            </a:r>
            <a:endParaRPr lang="en-US" altLang="ko-KR" u="sng" dirty="0" smtClean="0"/>
          </a:p>
          <a:p>
            <a:pPr marL="82296" indent="0">
              <a:buNone/>
            </a:pPr>
            <a:r>
              <a:rPr lang="en-US" altLang="ko-KR" u="sng" dirty="0"/>
              <a:t> </a:t>
            </a:r>
            <a:r>
              <a:rPr lang="ko-KR" altLang="en-US" u="sng" dirty="0" smtClean="0"/>
              <a:t>행사하고 있는지 보여주는 그래프</a:t>
            </a:r>
            <a:r>
              <a:rPr lang="en-US" altLang="ko-KR" u="sng" dirty="0" smtClean="0"/>
              <a:t>. (</a:t>
            </a:r>
            <a:r>
              <a:rPr lang="ko-KR" altLang="en-US" dirty="0" smtClean="0"/>
              <a:t>변수선택 시 결정적인 기준이 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340768"/>
            <a:ext cx="7344816" cy="3960440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800" u="sng" dirty="0" smtClean="0"/>
              <a:t>Component pattern profiles</a:t>
            </a:r>
            <a:endParaRPr lang="ko-KR" altLang="en-US" sz="4800" u="sng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1835696" y="1628800"/>
            <a:ext cx="2644864" cy="640080"/>
          </a:xfrm>
        </p:spPr>
        <p:txBody>
          <a:bodyPr>
            <a:normAutofit/>
          </a:bodyPr>
          <a:lstStyle/>
          <a:p>
            <a:r>
              <a:rPr lang="en-US" altLang="ko-KR" sz="2500" dirty="0" smtClean="0"/>
              <a:t>     PC1   </a:t>
            </a:r>
            <a:r>
              <a:rPr lang="en-US" altLang="ko-KR" sz="2500" dirty="0" err="1" smtClean="0"/>
              <a:t>vs</a:t>
            </a:r>
            <a:r>
              <a:rPr lang="en-US" altLang="ko-KR" sz="2500" dirty="0" smtClean="0"/>
              <a:t>   PC2</a:t>
            </a:r>
            <a:endParaRPr lang="ko-KR" altLang="en-US" sz="25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half" idx="3"/>
          </p:nvPr>
        </p:nvSpPr>
        <p:spPr>
          <a:xfrm>
            <a:off x="5508104" y="1700808"/>
            <a:ext cx="3178696" cy="640080"/>
          </a:xfrm>
        </p:spPr>
        <p:txBody>
          <a:bodyPr>
            <a:normAutofit/>
          </a:bodyPr>
          <a:lstStyle/>
          <a:p>
            <a:r>
              <a:rPr lang="en-US" altLang="ko-KR" sz="2500" dirty="0" smtClean="0"/>
              <a:t>        PC2   </a:t>
            </a:r>
            <a:r>
              <a:rPr lang="en-US" altLang="ko-KR" sz="2500" dirty="0" err="1" smtClean="0"/>
              <a:t>vs</a:t>
            </a:r>
            <a:r>
              <a:rPr lang="en-US" altLang="ko-KR" sz="2500" dirty="0" smtClean="0"/>
              <a:t>   PC3</a:t>
            </a:r>
            <a:endParaRPr lang="ko-KR" altLang="en-US" sz="2500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348880"/>
            <a:ext cx="3816424" cy="4014344"/>
          </a:xfrm>
          <a:prstGeom prst="rect">
            <a:avLst/>
          </a:prstGeom>
          <a:noFill/>
          <a:ln w="47625" cmpd="sng">
            <a:solidFill>
              <a:schemeClr val="tx1"/>
            </a:solidFill>
            <a:prstDash val="solid"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348881"/>
            <a:ext cx="3846512" cy="4032448"/>
          </a:xfrm>
          <a:prstGeom prst="rect">
            <a:avLst/>
          </a:prstGeom>
          <a:noFill/>
          <a:ln w="34925" cmpd="sng">
            <a:solidFill>
              <a:schemeClr val="tx1"/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800" u="sng" dirty="0" smtClean="0"/>
              <a:t>Component pattern profiles</a:t>
            </a:r>
            <a:endParaRPr lang="ko-KR" altLang="en-US" sz="4800" u="sng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79712" y="1556792"/>
            <a:ext cx="2880320" cy="640080"/>
          </a:xfrm>
        </p:spPr>
        <p:txBody>
          <a:bodyPr>
            <a:normAutofit fontScale="77500" lnSpcReduction="20000"/>
          </a:bodyPr>
          <a:lstStyle/>
          <a:p>
            <a:endParaRPr lang="en-US" altLang="ko-KR" sz="2000" dirty="0" smtClean="0"/>
          </a:p>
          <a:p>
            <a:r>
              <a:rPr lang="en-US" altLang="ko-KR" sz="3200" dirty="0" smtClean="0"/>
              <a:t>PC3   </a:t>
            </a:r>
            <a:r>
              <a:rPr lang="en-US" altLang="ko-KR" sz="3200" dirty="0" err="1" smtClean="0"/>
              <a:t>vs</a:t>
            </a:r>
            <a:r>
              <a:rPr lang="en-US" altLang="ko-KR" sz="3200" dirty="0" smtClean="0"/>
              <a:t>   PC4</a:t>
            </a:r>
            <a:endParaRPr lang="ko-KR" altLang="en-US" sz="3200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012160" y="1556792"/>
            <a:ext cx="2068800" cy="640080"/>
          </a:xfrm>
        </p:spPr>
        <p:txBody>
          <a:bodyPr>
            <a:normAutofit fontScale="77500" lnSpcReduction="20000"/>
          </a:bodyPr>
          <a:lstStyle/>
          <a:p>
            <a:endParaRPr lang="en-US" altLang="ko-KR" sz="2000" dirty="0" smtClean="0"/>
          </a:p>
          <a:p>
            <a:r>
              <a:rPr lang="en-US" altLang="ko-KR" sz="3200" dirty="0" smtClean="0"/>
              <a:t>PC4   </a:t>
            </a:r>
            <a:r>
              <a:rPr lang="en-US" altLang="ko-KR" sz="3200" dirty="0" err="1" smtClean="0"/>
              <a:t>vs</a:t>
            </a:r>
            <a:r>
              <a:rPr lang="en-US" altLang="ko-KR" sz="3200" dirty="0" smtClean="0"/>
              <a:t>   PC5</a:t>
            </a:r>
            <a:endParaRPr lang="ko-KR" altLang="en-US" sz="3200" dirty="0" smtClean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7" y="2276872"/>
            <a:ext cx="3816424" cy="4022725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olid"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276872"/>
            <a:ext cx="3888432" cy="4022725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475656" y="0"/>
            <a:ext cx="7498080" cy="1143000"/>
          </a:xfrm>
        </p:spPr>
        <p:txBody>
          <a:bodyPr/>
          <a:lstStyle/>
          <a:p>
            <a:r>
              <a:rPr lang="en-US" altLang="ko-KR" b="1" u="sng" dirty="0" smtClean="0"/>
              <a:t>Component scores</a:t>
            </a:r>
            <a:endParaRPr lang="ko-KR" altLang="en-US" b="1" u="sng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>
          <a:xfrm>
            <a:off x="1331640" y="5661248"/>
            <a:ext cx="7560840" cy="88623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ko-KR" altLang="en-US" u="sng" dirty="0" smtClean="0"/>
              <a:t>영향력이 가장 큰 </a:t>
            </a:r>
            <a:r>
              <a:rPr lang="ko-KR" altLang="en-US" u="sng" dirty="0" smtClean="0">
                <a:solidFill>
                  <a:srgbClr val="FF0000"/>
                </a:solidFill>
              </a:rPr>
              <a:t>상위 </a:t>
            </a:r>
            <a:r>
              <a:rPr lang="en-US" altLang="ko-KR" u="sng" dirty="0" smtClean="0">
                <a:solidFill>
                  <a:srgbClr val="FF0000"/>
                </a:solidFill>
              </a:rPr>
              <a:t>3</a:t>
            </a:r>
            <a:r>
              <a:rPr lang="ko-KR" altLang="en-US" u="sng" dirty="0" smtClean="0">
                <a:solidFill>
                  <a:srgbClr val="FF0000"/>
                </a:solidFill>
              </a:rPr>
              <a:t>개의 주성분</a:t>
            </a:r>
            <a:r>
              <a:rPr lang="ko-KR" altLang="en-US" u="sng" dirty="0" smtClean="0"/>
              <a:t>에 대한</a:t>
            </a:r>
            <a:endParaRPr lang="en-US" altLang="ko-KR" u="sng" dirty="0" smtClean="0"/>
          </a:p>
          <a:p>
            <a:pPr>
              <a:buNone/>
            </a:pPr>
            <a:r>
              <a:rPr lang="ko-KR" altLang="en-US" u="sng" dirty="0" smtClean="0"/>
              <a:t> 각 개체의 위치를 보여주고 있는 그래프</a:t>
            </a:r>
            <a:r>
              <a:rPr lang="en-US" altLang="ko-KR" u="sng" dirty="0" smtClean="0"/>
              <a:t>.</a:t>
            </a:r>
            <a:endParaRPr lang="ko-KR" altLang="en-US" u="sng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268760"/>
            <a:ext cx="7416824" cy="4032448"/>
          </a:xfrm>
          <a:prstGeom prst="rect">
            <a:avLst/>
          </a:prstGeom>
          <a:noFill/>
          <a:ln w="63500">
            <a:gradFill>
              <a:gsLst>
                <a:gs pos="0">
                  <a:schemeClr val="bg1">
                    <a:lumMod val="75000"/>
                  </a:schemeClr>
                </a:gs>
                <a:gs pos="22079">
                  <a:schemeClr val="tx1">
                    <a:lumMod val="65000"/>
                    <a:lumOff val="35000"/>
                  </a:scheme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sp>
        <p:nvSpPr>
          <p:cNvPr id="2" name="타원 1"/>
          <p:cNvSpPr/>
          <p:nvPr/>
        </p:nvSpPr>
        <p:spPr>
          <a:xfrm>
            <a:off x="7596336" y="1268760"/>
            <a:ext cx="720080" cy="792088"/>
          </a:xfrm>
          <a:prstGeom prst="ellipse">
            <a:avLst/>
          </a:prstGeom>
          <a:noFill/>
          <a:ln w="571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9000"/>
                    </a14:imgEffect>
                    <a14:imgEffect>
                      <a14:brightnessContrast bright="-2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4195" y="116631"/>
            <a:ext cx="7960598" cy="6624737"/>
          </a:xfrm>
          <a:prstGeom prst="rect">
            <a:avLst/>
          </a:prstGeom>
          <a:noFill/>
          <a:ln w="165100" cmpd="sng"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85000"/>
                    <a:lumOff val="15000"/>
                  </a:schemeClr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500" dirty="0" smtClean="0"/>
              <a:t/>
            </a:r>
            <a:br>
              <a:rPr lang="en-US" altLang="ko-KR" sz="5500" dirty="0" smtClean="0"/>
            </a:br>
            <a:r>
              <a:rPr lang="en-US" altLang="ko-KR" sz="5500" dirty="0" smtClean="0"/>
              <a:t/>
            </a:r>
            <a:br>
              <a:rPr lang="en-US" altLang="ko-KR" sz="5500" dirty="0" smtClean="0"/>
            </a:br>
            <a:r>
              <a:rPr lang="en-US" altLang="ko-KR" sz="5500" dirty="0" smtClean="0"/>
              <a:t/>
            </a:r>
            <a:br>
              <a:rPr lang="en-US" altLang="ko-KR" sz="5500" dirty="0" smtClean="0"/>
            </a:br>
            <a:r>
              <a:rPr lang="en-US" altLang="ko-KR" sz="5500" dirty="0" smtClean="0"/>
              <a:t/>
            </a:r>
            <a:br>
              <a:rPr lang="en-US" altLang="ko-KR" sz="5500" dirty="0" smtClean="0"/>
            </a:br>
            <a:r>
              <a:rPr lang="en-US" altLang="ko-KR" sz="5500" dirty="0" smtClean="0"/>
              <a:t/>
            </a:r>
            <a:br>
              <a:rPr lang="en-US" altLang="ko-KR" sz="5500" dirty="0" smtClean="0"/>
            </a:br>
            <a:r>
              <a:rPr lang="en-US" altLang="ko-KR" sz="5500" dirty="0" smtClean="0"/>
              <a:t/>
            </a:r>
            <a:br>
              <a:rPr lang="en-US" altLang="ko-KR" sz="5500" dirty="0" smtClean="0"/>
            </a:br>
            <a:r>
              <a:rPr lang="en-US" altLang="ko-KR" sz="6700" dirty="0" smtClean="0"/>
              <a:t>      </a:t>
            </a:r>
            <a:r>
              <a:rPr lang="en-US" altLang="ko-KR" sz="10700" b="1" dirty="0" smtClean="0">
                <a:solidFill>
                  <a:schemeClr val="bg1"/>
                </a:solidFill>
              </a:rPr>
              <a:t>Analysis 2</a:t>
            </a:r>
            <a:endParaRPr lang="ko-KR" altLang="en-US" sz="107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u="sng" dirty="0" smtClean="0"/>
              <a:t>Variable selection</a:t>
            </a:r>
            <a:endParaRPr lang="ko-KR" altLang="en-US" sz="54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99592" y="1524000"/>
            <a:ext cx="8064896" cy="111291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상위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주성분에 </a:t>
            </a:r>
            <a:r>
              <a:rPr lang="ko-KR" altLang="en-US" u="sng" dirty="0" smtClean="0">
                <a:solidFill>
                  <a:srgbClr val="00B050"/>
                </a:solidFill>
              </a:rPr>
              <a:t>영향력을 가장 많이 주는</a:t>
            </a:r>
            <a:endParaRPr lang="en-US" altLang="ko-KR" u="sng" dirty="0" smtClean="0">
              <a:solidFill>
                <a:srgbClr val="00B050"/>
              </a:solidFill>
            </a:endParaRPr>
          </a:p>
          <a:p>
            <a:pPr marL="82296" indent="0">
              <a:buNone/>
            </a:pPr>
            <a:r>
              <a:rPr lang="ko-KR" altLang="en-US" dirty="0" smtClean="0"/>
              <a:t>    변수를 각각 선택</a:t>
            </a:r>
            <a:r>
              <a:rPr lang="en-US" altLang="ko-KR" dirty="0" smtClean="0"/>
              <a:t>.(</a:t>
            </a:r>
            <a:r>
              <a:rPr lang="ko-KR" altLang="en-US" dirty="0" smtClean="0"/>
              <a:t>계수의 절대값이 가장 큰 경우를 선택</a:t>
            </a:r>
            <a:r>
              <a:rPr lang="en-US" altLang="ko-KR" dirty="0" smtClean="0"/>
              <a:t>.)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08920"/>
            <a:ext cx="7272808" cy="3694357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96136" y="2060848"/>
            <a:ext cx="2743200" cy="1981200"/>
          </a:xfrm>
        </p:spPr>
        <p:txBody>
          <a:bodyPr/>
          <a:lstStyle/>
          <a:p>
            <a:r>
              <a:rPr lang="en-US" altLang="ko-KR" sz="4800" u="sng" dirty="0" smtClean="0"/>
              <a:t>Variable</a:t>
            </a:r>
            <a:br>
              <a:rPr lang="en-US" altLang="ko-KR" sz="4800" u="sng" dirty="0" smtClean="0"/>
            </a:br>
            <a:r>
              <a:rPr lang="en-US" altLang="ko-KR" sz="4800" u="sng" dirty="0" smtClean="0"/>
              <a:t>selection</a:t>
            </a:r>
            <a:endParaRPr lang="ko-KR" altLang="en-US" sz="4800" u="sng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8200" y="4581128"/>
            <a:ext cx="4419600" cy="1368152"/>
          </a:xfrm>
        </p:spPr>
        <p:txBody>
          <a:bodyPr>
            <a:normAutofit/>
          </a:bodyPr>
          <a:lstStyle/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PCA : </a:t>
            </a:r>
          </a:p>
          <a:p>
            <a:r>
              <a:rPr lang="en-US" altLang="ko-KR" sz="2000" b="1" u="sng" kern="1400" dirty="0" smtClean="0">
                <a:solidFill>
                  <a:schemeClr val="tx1"/>
                </a:solidFill>
              </a:rPr>
              <a:t>1. household(</a:t>
            </a:r>
            <a:r>
              <a:rPr lang="ko-KR" altLang="en-US" sz="2000" b="1" u="sng" kern="1400" dirty="0" smtClean="0">
                <a:solidFill>
                  <a:schemeClr val="tx1"/>
                </a:solidFill>
              </a:rPr>
              <a:t>소년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,</a:t>
            </a:r>
            <a:r>
              <a:rPr lang="ko-KR" altLang="en-US" sz="2000" b="1" u="sng" kern="1400" dirty="0" smtClean="0">
                <a:solidFill>
                  <a:schemeClr val="tx1"/>
                </a:solidFill>
              </a:rPr>
              <a:t>소녀 가장수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8085" r="8085"/>
          <a:stretch>
            <a:fillRect/>
          </a:stretch>
        </p:blipFill>
        <p:spPr bwMode="auto">
          <a:xfrm>
            <a:off x="827584" y="1196752"/>
            <a:ext cx="441960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PCA:</a:t>
            </a:r>
          </a:p>
          <a:p>
            <a:r>
              <a:rPr lang="en-US" altLang="ko-KR" sz="2000" b="1" u="sng" kern="1400" dirty="0" smtClean="0">
                <a:solidFill>
                  <a:schemeClr val="tx1"/>
                </a:solidFill>
              </a:rPr>
              <a:t>2. basic(</a:t>
            </a:r>
            <a:r>
              <a:rPr lang="ko-KR" altLang="en-US" sz="2000" b="1" u="sng" kern="1400" dirty="0" smtClean="0">
                <a:solidFill>
                  <a:schemeClr val="tx1"/>
                </a:solidFill>
              </a:rPr>
              <a:t>기초생활 </a:t>
            </a:r>
            <a:r>
              <a:rPr lang="ko-KR" altLang="en-US" sz="2000" b="1" u="sng" kern="1400" dirty="0" err="1" smtClean="0">
                <a:solidFill>
                  <a:schemeClr val="tx1"/>
                </a:solidFill>
              </a:rPr>
              <a:t>수급자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)</a:t>
            </a:r>
            <a:endParaRPr lang="ko-KR" altLang="en-US" b="1" u="sng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5486" r="548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796136" y="2060848"/>
            <a:ext cx="2743200" cy="1981200"/>
          </a:xfrm>
        </p:spPr>
        <p:txBody>
          <a:bodyPr/>
          <a:lstStyle/>
          <a:p>
            <a:r>
              <a:rPr lang="en-US" altLang="ko-KR" sz="4800" u="sng" dirty="0" smtClean="0"/>
              <a:t>Variable</a:t>
            </a:r>
            <a:br>
              <a:rPr lang="en-US" altLang="ko-KR" sz="4800" u="sng" dirty="0" smtClean="0"/>
            </a:br>
            <a:r>
              <a:rPr lang="en-US" altLang="ko-KR" sz="4800" u="sng" dirty="0" smtClean="0"/>
              <a:t>selection</a:t>
            </a:r>
            <a:endParaRPr lang="ko-KR" altLang="en-US" sz="4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PCA:</a:t>
            </a:r>
          </a:p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3.infect(</a:t>
            </a:r>
            <a:r>
              <a:rPr lang="ko-KR" altLang="en-US" sz="2000" b="1" u="sng" kern="1400" dirty="0" smtClean="0">
                <a:solidFill>
                  <a:schemeClr val="tx1"/>
                </a:solidFill>
              </a:rPr>
              <a:t>법정 </a:t>
            </a:r>
            <a:r>
              <a:rPr lang="ko-KR" altLang="en-US" sz="2000" b="1" u="sng" kern="1400" dirty="0" err="1" smtClean="0">
                <a:solidFill>
                  <a:schemeClr val="tx1"/>
                </a:solidFill>
              </a:rPr>
              <a:t>감염병</a:t>
            </a:r>
            <a:r>
              <a:rPr lang="ko-KR" altLang="en-US" sz="2000" b="1" u="sng" kern="1400" dirty="0" smtClean="0">
                <a:solidFill>
                  <a:schemeClr val="tx1"/>
                </a:solidFill>
              </a:rPr>
              <a:t> 환자수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)</a:t>
            </a:r>
            <a:endParaRPr lang="ko-KR" altLang="en-US" b="1" u="sng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6015" r="601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796136" y="2060848"/>
            <a:ext cx="2743200" cy="1981200"/>
          </a:xfrm>
        </p:spPr>
        <p:txBody>
          <a:bodyPr/>
          <a:lstStyle/>
          <a:p>
            <a:r>
              <a:rPr lang="en-US" altLang="ko-KR" sz="4800" u="sng" dirty="0" smtClean="0"/>
              <a:t>Variable</a:t>
            </a:r>
            <a:br>
              <a:rPr lang="en-US" altLang="ko-KR" sz="4800" u="sng" dirty="0" smtClean="0"/>
            </a:br>
            <a:r>
              <a:rPr lang="en-US" altLang="ko-KR" sz="4800" u="sng" dirty="0" smtClean="0"/>
              <a:t>selection</a:t>
            </a:r>
            <a:endParaRPr lang="ko-KR" altLang="en-US" sz="4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PCA:</a:t>
            </a:r>
          </a:p>
          <a:p>
            <a:r>
              <a:rPr lang="en-US" altLang="ko-KR" sz="2000" b="1" u="sng" kern="1400" dirty="0" smtClean="0">
                <a:solidFill>
                  <a:schemeClr val="tx1"/>
                </a:solidFill>
              </a:rPr>
              <a:t>4. violence(</a:t>
            </a:r>
            <a:r>
              <a:rPr lang="ko-KR" altLang="en-US" sz="2000" b="1" u="sng" kern="1400" dirty="0" smtClean="0">
                <a:solidFill>
                  <a:schemeClr val="tx1"/>
                </a:solidFill>
              </a:rPr>
              <a:t>가정폭력 </a:t>
            </a:r>
            <a:r>
              <a:rPr lang="ko-KR" altLang="en-US" sz="2000" b="1" u="sng" kern="1400" dirty="0" err="1" smtClean="0">
                <a:solidFill>
                  <a:schemeClr val="tx1"/>
                </a:solidFill>
              </a:rPr>
              <a:t>발생수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)</a:t>
            </a:r>
            <a:endParaRPr lang="ko-KR" altLang="en-US" b="1" u="sng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8289" r="8289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796136" y="2060848"/>
            <a:ext cx="2743200" cy="1981200"/>
          </a:xfrm>
        </p:spPr>
        <p:txBody>
          <a:bodyPr/>
          <a:lstStyle/>
          <a:p>
            <a:r>
              <a:rPr lang="en-US" altLang="ko-KR" sz="4800" u="sng" dirty="0" smtClean="0"/>
              <a:t>Variable</a:t>
            </a:r>
            <a:br>
              <a:rPr lang="en-US" altLang="ko-KR" sz="4800" u="sng" dirty="0" smtClean="0"/>
            </a:br>
            <a:r>
              <a:rPr lang="en-US" altLang="ko-KR" sz="4800" u="sng" dirty="0" smtClean="0"/>
              <a:t>selection</a:t>
            </a:r>
            <a:endParaRPr lang="ko-KR" altLang="en-US" sz="4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PCA :</a:t>
            </a:r>
          </a:p>
          <a:p>
            <a:r>
              <a:rPr lang="en-US" altLang="ko-KR" sz="2000" b="1" u="sng" kern="1400" dirty="0" smtClean="0">
                <a:solidFill>
                  <a:schemeClr val="tx1"/>
                </a:solidFill>
              </a:rPr>
              <a:t>5.hospital(</a:t>
            </a:r>
            <a:r>
              <a:rPr lang="ko-KR" altLang="en-US" sz="2000" b="1" u="sng" kern="1400" dirty="0" err="1" smtClean="0">
                <a:solidFill>
                  <a:schemeClr val="tx1"/>
                </a:solidFill>
              </a:rPr>
              <a:t>병원수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)</a:t>
            </a:r>
            <a:endParaRPr lang="ko-KR" altLang="en-US" sz="2000" b="1" u="sng" kern="14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2873" r="287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796136" y="2060848"/>
            <a:ext cx="2743200" cy="1981200"/>
          </a:xfrm>
        </p:spPr>
        <p:txBody>
          <a:bodyPr/>
          <a:lstStyle/>
          <a:p>
            <a:r>
              <a:rPr lang="en-US" altLang="ko-KR" sz="4800" u="sng" dirty="0" smtClean="0"/>
              <a:t>Variable</a:t>
            </a:r>
            <a:br>
              <a:rPr lang="en-US" altLang="ko-KR" sz="4800" u="sng" dirty="0" smtClean="0"/>
            </a:br>
            <a:r>
              <a:rPr lang="en-US" altLang="ko-KR" sz="4800" u="sng" dirty="0" smtClean="0"/>
              <a:t>selection</a:t>
            </a:r>
            <a:endParaRPr lang="ko-KR" altLang="en-US" sz="4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Week 2 :</a:t>
            </a:r>
          </a:p>
          <a:p>
            <a:r>
              <a:rPr lang="en-US" altLang="ko-KR" sz="2000" b="1" u="sng" kern="1400" dirty="0" smtClean="0">
                <a:solidFill>
                  <a:schemeClr val="tx1"/>
                </a:solidFill>
              </a:rPr>
              <a:t> 1.year(</a:t>
            </a:r>
            <a:r>
              <a:rPr lang="ko-KR" altLang="en-US" sz="2000" b="1" u="sng" kern="1400" dirty="0" smtClean="0">
                <a:solidFill>
                  <a:schemeClr val="tx1"/>
                </a:solidFill>
              </a:rPr>
              <a:t>년도</a:t>
            </a:r>
            <a:r>
              <a:rPr lang="en-US" altLang="ko-KR" sz="2000" b="1" u="sng" kern="1400" dirty="0">
                <a:solidFill>
                  <a:schemeClr val="tx1"/>
                </a:solidFill>
              </a:rPr>
              <a:t>)</a:t>
            </a:r>
            <a:endParaRPr lang="ko-KR" altLang="en-US" b="1" u="sng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1453" b="145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796136" y="2060848"/>
            <a:ext cx="2743200" cy="1981200"/>
          </a:xfrm>
        </p:spPr>
        <p:txBody>
          <a:bodyPr/>
          <a:lstStyle/>
          <a:p>
            <a:r>
              <a:rPr lang="en-US" altLang="ko-KR" sz="4800" u="sng" dirty="0" smtClean="0"/>
              <a:t>Variable</a:t>
            </a:r>
            <a:br>
              <a:rPr lang="en-US" altLang="ko-KR" sz="4800" u="sng" dirty="0" smtClean="0"/>
            </a:br>
            <a:r>
              <a:rPr lang="en-US" altLang="ko-KR" sz="4800" u="sng" dirty="0" smtClean="0"/>
              <a:t>selection</a:t>
            </a:r>
            <a:endParaRPr lang="ko-KR" altLang="en-US" sz="4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Week 2:</a:t>
            </a:r>
          </a:p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2.region1(</a:t>
            </a:r>
            <a:r>
              <a:rPr lang="ko-KR" altLang="en-US" sz="2000" b="1" u="sng" kern="1400" dirty="0" smtClean="0">
                <a:solidFill>
                  <a:schemeClr val="tx1"/>
                </a:solidFill>
              </a:rPr>
              <a:t>자치구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)</a:t>
            </a:r>
            <a:endParaRPr lang="ko-KR" altLang="en-US" b="1" u="sng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10427" r="1042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796136" y="2060848"/>
            <a:ext cx="2743200" cy="1981200"/>
          </a:xfrm>
        </p:spPr>
        <p:txBody>
          <a:bodyPr/>
          <a:lstStyle/>
          <a:p>
            <a:r>
              <a:rPr lang="en-US" altLang="ko-KR" sz="4800" u="sng" dirty="0" smtClean="0"/>
              <a:t>Variable</a:t>
            </a:r>
            <a:br>
              <a:rPr lang="en-US" altLang="ko-KR" sz="4800" u="sng" dirty="0" smtClean="0"/>
            </a:br>
            <a:r>
              <a:rPr lang="en-US" altLang="ko-KR" sz="4800" u="sng" dirty="0" smtClean="0"/>
              <a:t>selection</a:t>
            </a:r>
            <a:endParaRPr lang="ko-KR" altLang="en-US" sz="4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7584" y="4869160"/>
            <a:ext cx="4419600" cy="762000"/>
          </a:xfrm>
        </p:spPr>
        <p:txBody>
          <a:bodyPr/>
          <a:lstStyle/>
          <a:p>
            <a:r>
              <a:rPr lang="en-US" altLang="ko-KR" sz="2000" b="1" kern="1400" dirty="0" smtClean="0">
                <a:solidFill>
                  <a:schemeClr val="tx1"/>
                </a:solidFill>
              </a:rPr>
              <a:t>Week 2 :</a:t>
            </a:r>
          </a:p>
          <a:p>
            <a:r>
              <a:rPr lang="en-US" altLang="ko-KR" sz="2000" b="1" u="sng" kern="1400" dirty="0" smtClean="0">
                <a:solidFill>
                  <a:schemeClr val="tx1"/>
                </a:solidFill>
              </a:rPr>
              <a:t>3.region2(</a:t>
            </a:r>
            <a:r>
              <a:rPr lang="ko-KR" altLang="en-US" sz="2000" b="1" u="sng" kern="1400" dirty="0" smtClean="0">
                <a:solidFill>
                  <a:schemeClr val="tx1"/>
                </a:solidFill>
              </a:rPr>
              <a:t>동</a:t>
            </a:r>
            <a:r>
              <a:rPr lang="en-US" altLang="ko-KR" sz="2000" b="1" u="sng" kern="1400" dirty="0" smtClean="0">
                <a:solidFill>
                  <a:schemeClr val="tx1"/>
                </a:solidFill>
              </a:rPr>
              <a:t>)</a:t>
            </a:r>
            <a:endParaRPr lang="ko-KR" altLang="en-US" sz="2000" b="1" u="sng" kern="1400" dirty="0" smtClean="0">
              <a:solidFill>
                <a:schemeClr val="tx1"/>
              </a:solidFill>
            </a:endParaRPr>
          </a:p>
          <a:p>
            <a:endParaRPr lang="ko-KR" altLang="en-US" b="1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14460" r="1446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796136" y="2060848"/>
            <a:ext cx="2743200" cy="1981200"/>
          </a:xfrm>
        </p:spPr>
        <p:txBody>
          <a:bodyPr/>
          <a:lstStyle/>
          <a:p>
            <a:r>
              <a:rPr lang="en-US" altLang="ko-KR" sz="4800" u="sng" dirty="0" smtClean="0"/>
              <a:t>Variable</a:t>
            </a:r>
            <a:br>
              <a:rPr lang="en-US" altLang="ko-KR" sz="4800" u="sng" dirty="0" smtClean="0"/>
            </a:br>
            <a:r>
              <a:rPr lang="en-US" altLang="ko-KR" sz="4800" u="sng" dirty="0" smtClean="0"/>
              <a:t>selection</a:t>
            </a:r>
            <a:endParaRPr lang="ko-KR" altLang="en-US" sz="4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49849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5000" dirty="0" smtClean="0"/>
              <a:t>Percent</a:t>
            </a:r>
            <a:br>
              <a:rPr lang="en-US" altLang="ko-KR" sz="5000" dirty="0" smtClean="0"/>
            </a:br>
            <a:r>
              <a:rPr lang="en-US" altLang="ko-KR" sz="5000" dirty="0" smtClean="0"/>
              <a:t>(</a:t>
            </a:r>
            <a:r>
              <a:rPr lang="ko-KR" altLang="en-US" sz="5000" dirty="0" smtClean="0"/>
              <a:t>반응 변수</a:t>
            </a:r>
            <a:r>
              <a:rPr lang="en-US" altLang="ko-KR" sz="5000" dirty="0"/>
              <a:t>)</a:t>
            </a: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i="1" dirty="0"/>
              <a:t/>
            </a:r>
            <a:br>
              <a:rPr lang="en-US" altLang="ko-KR" sz="5000" i="1" dirty="0"/>
            </a:br>
            <a:r>
              <a:rPr lang="en-US" altLang="ko-KR" sz="5000" dirty="0" smtClean="0"/>
              <a:t>                        </a:t>
            </a:r>
            <a:r>
              <a:rPr lang="en-US" altLang="ko-KR" sz="5000" dirty="0" err="1" smtClean="0"/>
              <a:t>vs</a:t>
            </a: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> </a:t>
            </a:r>
            <a:br>
              <a:rPr lang="en-US" altLang="ko-KR" sz="5000" dirty="0" smtClean="0"/>
            </a:br>
            <a:r>
              <a:rPr lang="en-US" altLang="ko-KR" sz="5000" dirty="0" smtClean="0"/>
              <a:t>household, basic, infect, violence, hospital</a:t>
            </a:r>
            <a:br>
              <a:rPr lang="en-US" altLang="ko-KR" sz="5000" dirty="0" smtClean="0"/>
            </a:br>
            <a:r>
              <a:rPr lang="en-US" altLang="ko-KR" sz="5000" dirty="0" smtClean="0"/>
              <a:t>(</a:t>
            </a:r>
            <a:r>
              <a:rPr lang="ko-KR" altLang="en-US" sz="5000" dirty="0" smtClean="0"/>
              <a:t>설명변수</a:t>
            </a:r>
            <a:r>
              <a:rPr lang="en-US" altLang="ko-KR" sz="5000" dirty="0" smtClean="0"/>
              <a:t>)</a:t>
            </a:r>
            <a:endParaRPr lang="ko-KR" alt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9000"/>
                    </a14:imgEffect>
                    <a14:imgEffect>
                      <a14:brightnessContrast bright="-2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4195" y="116631"/>
            <a:ext cx="7960598" cy="6624737"/>
          </a:xfrm>
          <a:prstGeom prst="rect">
            <a:avLst/>
          </a:prstGeom>
          <a:noFill/>
          <a:ln w="165100" cmpd="sng"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85000"/>
                    <a:lumOff val="15000"/>
                  </a:schemeClr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sz="6700" b="1" dirty="0" smtClean="0">
                <a:solidFill>
                  <a:schemeClr val="bg1"/>
                </a:solidFill>
              </a:rPr>
              <a:t>Variable selection</a:t>
            </a:r>
            <a:endParaRPr lang="ko-KR" altLang="en-US" sz="67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800" b="1" u="sng" dirty="0" smtClean="0"/>
              <a:t>Decision tree(</a:t>
            </a:r>
            <a:r>
              <a:rPr lang="ko-KR" altLang="en-US" sz="4800" b="1" u="sng" dirty="0" smtClean="0"/>
              <a:t>나무모형</a:t>
            </a:r>
            <a:r>
              <a:rPr lang="en-US" altLang="ko-KR" sz="4800" b="1" u="sng" dirty="0" smtClean="0"/>
              <a:t>)</a:t>
            </a:r>
            <a:endParaRPr lang="ko-KR" altLang="en-US" sz="48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82296" indent="0">
              <a:buNone/>
            </a:pPr>
            <a:r>
              <a:rPr lang="ko-KR" altLang="en-US" sz="4600" b="1" u="sng" dirty="0" smtClean="0">
                <a:solidFill>
                  <a:srgbClr val="00B050"/>
                </a:solidFill>
              </a:rPr>
              <a:t>장점</a:t>
            </a:r>
            <a:r>
              <a:rPr lang="en-US" altLang="ko-KR" sz="4600" b="1" u="sng" dirty="0" smtClean="0">
                <a:solidFill>
                  <a:srgbClr val="00B050"/>
                </a:solidFill>
              </a:rPr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누구나 쉽게 이해할 수 </a:t>
            </a:r>
            <a:endParaRPr lang="en-US" altLang="ko-KR" dirty="0" smtClean="0"/>
          </a:p>
          <a:p>
            <a:pPr marL="82296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있는 모형이다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변수 간의 교호작용 </a:t>
            </a:r>
            <a:endParaRPr lang="en-US" altLang="ko-KR" dirty="0" smtClean="0"/>
          </a:p>
          <a:p>
            <a:pPr marL="82296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관계를 잘 나타낸다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변수종류에 상관없이 </a:t>
            </a: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사용할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계산속도가 빠르고 </a:t>
            </a:r>
            <a:endParaRPr lang="en-US" altLang="ko-KR" dirty="0" smtClean="0"/>
          </a:p>
          <a:p>
            <a:pPr marL="82296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대형자료 처리에 용이하다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647" y="2204864"/>
            <a:ext cx="3980803" cy="3240359"/>
          </a:xfrm>
          <a:prstGeom prst="rect">
            <a:avLst/>
          </a:prstGeom>
          <a:noFill/>
          <a:ln w="73025">
            <a:gradFill>
              <a:gsLst>
                <a:gs pos="0">
                  <a:schemeClr val="bg1">
                    <a:lumMod val="75000"/>
                  </a:schemeClr>
                </a:gs>
                <a:gs pos="20831">
                  <a:schemeClr val="tx1">
                    <a:lumMod val="65000"/>
                    <a:lumOff val="35000"/>
                  </a:scheme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b="1" u="sng" dirty="0" smtClean="0"/>
              <a:t>Decision tree(</a:t>
            </a:r>
            <a:r>
              <a:rPr lang="ko-KR" altLang="en-US" sz="4800" b="1" u="sng" dirty="0" smtClean="0"/>
              <a:t>나무모형</a:t>
            </a:r>
            <a:r>
              <a:rPr lang="en-US" altLang="ko-KR" sz="4800" b="1" u="sng" dirty="0" smtClean="0"/>
              <a:t>)</a:t>
            </a:r>
            <a:endParaRPr lang="ko-KR" altLang="en-US" sz="48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5145360"/>
          </a:xfrm>
        </p:spPr>
        <p:txBody>
          <a:bodyPr>
            <a:normAutofit fontScale="62500" lnSpcReduction="20000"/>
          </a:bodyPr>
          <a:lstStyle/>
          <a:p>
            <a:pPr marL="82296" indent="0">
              <a:buNone/>
            </a:pPr>
            <a:r>
              <a:rPr lang="ko-KR" altLang="en-US" sz="5800" b="1" u="sng" dirty="0" smtClean="0">
                <a:solidFill>
                  <a:srgbClr val="FF0000"/>
                </a:solidFill>
              </a:rPr>
              <a:t>단점</a:t>
            </a:r>
            <a:r>
              <a:rPr lang="en-US" altLang="ko-KR" sz="5800" b="1" u="sng" dirty="0">
                <a:solidFill>
                  <a:srgbClr val="FF0000"/>
                </a:solidFill>
              </a:rPr>
              <a:t>.</a:t>
            </a:r>
            <a:endParaRPr lang="en-US" altLang="ko-KR" sz="5800" b="1" u="sng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변수 간의 교호작용이</a:t>
            </a:r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 지나치게 강조될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재귀적인 알고리즘을   사용하므로 결과가 초기 분할에    큰 영향을 받는다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이산형</a:t>
            </a:r>
            <a:r>
              <a:rPr lang="ko-KR" altLang="en-US" dirty="0" smtClean="0"/>
              <a:t>  변수에  대하여  수준이 많을 경우 결과가 정확하지           않을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과대적합된</a:t>
            </a:r>
            <a:r>
              <a:rPr lang="ko-KR" altLang="en-US" dirty="0" smtClean="0"/>
              <a:t>  모형이  작성되기 쉬워서  예측력이 낮을 가능성이 높다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Using R…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233050"/>
            <a:ext cx="3786386" cy="3139204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6372" y="63152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sz="5400" b="1" u="sng" dirty="0" smtClean="0"/>
              <a:t>Decision tree</a:t>
            </a:r>
            <a:endParaRPr lang="ko-KR" altLang="en-US" sz="54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81031"/>
            <a:ext cx="5400600" cy="174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7650236" cy="3528392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23327">
                  <a:schemeClr val="tx1">
                    <a:lumMod val="65000"/>
                    <a:lumOff val="35000"/>
                  </a:scheme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u="sng" dirty="0" smtClean="0"/>
              <a:t>Decision tree(Pruning)</a:t>
            </a:r>
            <a:endParaRPr lang="ko-KR" altLang="en-US" sz="54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15616" y="1524000"/>
            <a:ext cx="7848872" cy="197700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가지치기 작업을 통한 최적화된 나무모형 선택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원리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나무모형에서 발생하는 오류</a:t>
            </a:r>
            <a:r>
              <a:rPr lang="en-US" altLang="ko-KR" dirty="0" smtClean="0"/>
              <a:t>(Relative error)</a:t>
            </a:r>
            <a:r>
              <a:rPr lang="ko-KR" altLang="en-US" dirty="0" smtClean="0"/>
              <a:t>값을 </a:t>
            </a:r>
            <a:endParaRPr lang="en-US" altLang="ko-KR" dirty="0" smtClean="0"/>
          </a:p>
          <a:p>
            <a:r>
              <a:rPr lang="ko-KR" altLang="en-US" dirty="0" smtClean="0"/>
              <a:t>최소화하는 크기의 나무모형을 선정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u="sng" dirty="0" err="1" smtClean="0"/>
              <a:t>xval</a:t>
            </a:r>
            <a:r>
              <a:rPr lang="en-US" altLang="ko-KR" u="sng" dirty="0" smtClean="0"/>
              <a:t> = number of cross-validation</a:t>
            </a: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2"/>
            <a:ext cx="7655768" cy="1800200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7524327" cy="4896544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sz="5400" b="1" u="sng" dirty="0" smtClean="0"/>
              <a:t>Decision tree(Pruning)</a:t>
            </a:r>
            <a:endParaRPr lang="ko-KR" altLang="en-US" sz="5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7540168" cy="5112568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22079">
                  <a:schemeClr val="tx1">
                    <a:lumMod val="50000"/>
                    <a:lumOff val="50000"/>
                  </a:scheme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sz="5400" b="1" u="sng" dirty="0" smtClean="0"/>
              <a:t>Decision tree(Pruning)</a:t>
            </a:r>
            <a:endParaRPr lang="ko-KR" altLang="en-US" sz="5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3125147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04864"/>
            <a:ext cx="7272808" cy="4338297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sz="5400" b="1" u="sng" dirty="0" smtClean="0"/>
              <a:t>Decision tree(Pruning)</a:t>
            </a:r>
            <a:endParaRPr lang="ko-KR" altLang="en-US" sz="5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87624" y="1524000"/>
            <a:ext cx="7776864" cy="222903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가지치기 작업을 거친 후의 나무모형에 대한 그래프를 그려보고 취학률과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설명변수 간에 어떠한 연관성이 있는지 살펴보자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61048"/>
            <a:ext cx="7647250" cy="1440160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sz="5400" b="1" u="sng" dirty="0" smtClean="0"/>
              <a:t>Decision tree(Pruning)</a:t>
            </a:r>
            <a:endParaRPr lang="ko-KR" altLang="en-US" sz="5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15616" y="5013176"/>
            <a:ext cx="7818072" cy="17281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 smtClean="0"/>
              <a:t>Interpretation</a:t>
            </a:r>
          </a:p>
          <a:p>
            <a:r>
              <a:rPr lang="ko-KR" altLang="en-US" sz="2400" dirty="0" smtClean="0"/>
              <a:t>전반적으로 가정 폭력 </a:t>
            </a:r>
            <a:r>
              <a:rPr lang="ko-KR" altLang="en-US" sz="2400" dirty="0" err="1" smtClean="0"/>
              <a:t>발생수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법정 </a:t>
            </a:r>
            <a:r>
              <a:rPr lang="ko-KR" altLang="en-US" sz="2400" dirty="0" err="1" smtClean="0"/>
              <a:t>감염병</a:t>
            </a:r>
            <a:r>
              <a:rPr lang="ko-KR" altLang="en-US" sz="2400" dirty="0" smtClean="0"/>
              <a:t> 환자수가 적으며 병원수가 많은 지역의 </a:t>
            </a:r>
            <a:r>
              <a:rPr lang="ko-KR" altLang="en-US" sz="2400" u="sng" dirty="0" smtClean="0">
                <a:solidFill>
                  <a:srgbClr val="FF0000"/>
                </a:solidFill>
              </a:rPr>
              <a:t>취학률이 높은 것으로 보인다</a:t>
            </a:r>
            <a:r>
              <a:rPr lang="en-US" altLang="ko-KR" sz="2400" u="sng" dirty="0" smtClean="0">
                <a:solidFill>
                  <a:srgbClr val="FF0000"/>
                </a:solidFill>
              </a:rPr>
              <a:t>. </a:t>
            </a:r>
            <a:r>
              <a:rPr lang="en-US" altLang="ko-KR" sz="2400" u="sng" dirty="0">
                <a:solidFill>
                  <a:srgbClr val="FF0000"/>
                </a:solidFill>
              </a:rPr>
              <a:t> </a:t>
            </a:r>
            <a:r>
              <a:rPr lang="en-US" altLang="ko-KR" sz="2400" u="sng" dirty="0" smtClean="0">
                <a:solidFill>
                  <a:srgbClr val="FF0000"/>
                </a:solidFill>
              </a:rPr>
              <a:t>            </a:t>
            </a:r>
            <a:r>
              <a:rPr lang="ko-KR" altLang="en-US" sz="2400" dirty="0" smtClean="0"/>
              <a:t>하지만 일반적인 예상과는 다르게 </a:t>
            </a:r>
            <a:r>
              <a:rPr lang="ko-KR" altLang="en-US" sz="2400" b="1" dirty="0" smtClean="0">
                <a:solidFill>
                  <a:srgbClr val="00B050"/>
                </a:solidFill>
              </a:rPr>
              <a:t>기초 생활 수급자</a:t>
            </a:r>
            <a:r>
              <a:rPr lang="ko-KR" altLang="en-US" sz="2400" dirty="0" smtClean="0">
                <a:solidFill>
                  <a:srgbClr val="00B050"/>
                </a:solidFill>
              </a:rPr>
              <a:t>의 </a:t>
            </a:r>
            <a:r>
              <a:rPr lang="ko-KR" altLang="en-US" sz="2400" dirty="0" smtClean="0"/>
              <a:t>경우에는 오히려 수치가 큰 지역의 취학률이 높게 나타나고 있다</a:t>
            </a:r>
            <a:r>
              <a:rPr lang="en-US" altLang="ko-KR" sz="2400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7396609" cy="3240360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sz="5400" b="1" u="sng" dirty="0" smtClean="0"/>
              <a:t>Decision tree(Pruning)</a:t>
            </a:r>
            <a:endParaRPr lang="ko-KR" altLang="en-US" sz="5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>
          <a:xfrm>
            <a:off x="1043608" y="5949280"/>
            <a:ext cx="8394136" cy="598200"/>
          </a:xfrm>
        </p:spPr>
        <p:txBody>
          <a:bodyPr/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http://healthforyou.tistory.com/360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556792"/>
            <a:ext cx="7344816" cy="40301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sz="5400" b="1" u="sng" dirty="0" smtClean="0"/>
              <a:t>Decision tree(Pruning)</a:t>
            </a:r>
            <a:endParaRPr lang="ko-KR" altLang="en-US" sz="5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9467"/>
            <a:ext cx="9252520" cy="691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sz="10700" b="1" dirty="0" smtClean="0">
                <a:solidFill>
                  <a:schemeClr val="bg1"/>
                </a:solidFill>
              </a:rPr>
              <a:t>Big data~~!!</a:t>
            </a:r>
            <a:endParaRPr lang="ko-KR" altLang="en-US" sz="107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47664" y="6093296"/>
            <a:ext cx="7458032" cy="2143160"/>
          </a:xfrm>
        </p:spPr>
        <p:txBody>
          <a:bodyPr/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http://healthforyou.tistory.com/360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052736"/>
            <a:ext cx="7272808" cy="489654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403648" y="0"/>
            <a:ext cx="7498080" cy="1143000"/>
          </a:xfrm>
        </p:spPr>
        <p:txBody>
          <a:bodyPr>
            <a:normAutofit/>
          </a:bodyPr>
          <a:lstStyle/>
          <a:p>
            <a:r>
              <a:rPr lang="en-US" altLang="ko-KR" sz="5400" b="1" u="sng" dirty="0" smtClean="0"/>
              <a:t>Decision tree(Pruning)</a:t>
            </a:r>
            <a:endParaRPr lang="ko-KR" altLang="en-US" sz="5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u="sng" dirty="0" smtClean="0"/>
              <a:t>Next week</a:t>
            </a:r>
            <a:endParaRPr lang="ko-KR" altLang="en-US" sz="5400" b="1" u="sng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데이터에 대한 </a:t>
            </a:r>
            <a:endParaRPr lang="en-US" altLang="ko-KR" dirty="0" smtClean="0"/>
          </a:p>
          <a:p>
            <a:pPr marL="82296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u="sng" dirty="0" smtClean="0">
                <a:solidFill>
                  <a:srgbClr val="FF0000"/>
                </a:solidFill>
              </a:rPr>
              <a:t>시각화 </a:t>
            </a:r>
            <a:r>
              <a:rPr lang="ko-KR" altLang="en-US" dirty="0" smtClean="0"/>
              <a:t>작업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시각화를 실시하는 과정에서 궁금한 점이 생길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이에 대해 </a:t>
            </a:r>
            <a:r>
              <a:rPr lang="ko-KR" altLang="en-US" dirty="0" smtClean="0"/>
              <a:t>분석도 병행해서 실시할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6850" y="1556792"/>
            <a:ext cx="36576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6700" dirty="0" smtClean="0"/>
              <a:t>     </a:t>
            </a:r>
            <a:r>
              <a:rPr lang="en-US" altLang="ko-KR" sz="10700" dirty="0" smtClean="0"/>
              <a:t>The End~~!</a:t>
            </a:r>
            <a:endParaRPr lang="ko-KR" altLang="en-US" sz="10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9000"/>
                    </a14:imgEffect>
                    <a14:imgEffect>
                      <a14:brightnessContrast bright="-2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4195" y="116631"/>
            <a:ext cx="7960598" cy="6624737"/>
          </a:xfrm>
          <a:prstGeom prst="rect">
            <a:avLst/>
          </a:prstGeom>
          <a:noFill/>
          <a:ln w="165100" cmpd="sng"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85000"/>
                    <a:lumOff val="15000"/>
                  </a:schemeClr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87624" y="274320"/>
            <a:ext cx="7746064" cy="1354480"/>
          </a:xfrm>
        </p:spPr>
        <p:txBody>
          <a:bodyPr>
            <a:normAutofit fontScale="90000"/>
          </a:bodyPr>
          <a:lstStyle/>
          <a:p>
            <a:r>
              <a:rPr lang="en-US" altLang="ko-KR" b="1" u="sng" dirty="0" smtClean="0">
                <a:solidFill>
                  <a:schemeClr val="bg1"/>
                </a:solidFill>
              </a:rPr>
              <a:t>Variable selection in</a:t>
            </a:r>
            <a:br>
              <a:rPr lang="en-US" altLang="ko-KR" b="1" u="sng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                                 </a:t>
            </a:r>
            <a:r>
              <a:rPr lang="en-US" altLang="ko-KR" b="1" u="sng" dirty="0" smtClean="0">
                <a:solidFill>
                  <a:schemeClr val="bg1"/>
                </a:solidFill>
              </a:rPr>
              <a:t>multiple regression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971601" y="1524000"/>
            <a:ext cx="4320480" cy="49293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Forward selection</a:t>
            </a:r>
          </a:p>
          <a:p>
            <a:pPr marL="82296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   (</a:t>
            </a:r>
            <a:r>
              <a:rPr lang="ko-KR" altLang="en-US" b="1" dirty="0" smtClean="0">
                <a:solidFill>
                  <a:schemeClr val="bg1"/>
                </a:solidFill>
              </a:rPr>
              <a:t>전진선택법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err="1" smtClean="0">
                <a:solidFill>
                  <a:schemeClr val="bg1"/>
                </a:solidFill>
              </a:rPr>
              <a:t>Backwarde</a:t>
            </a:r>
            <a:r>
              <a:rPr lang="en-US" altLang="ko-KR" b="1" dirty="0" smtClean="0">
                <a:solidFill>
                  <a:schemeClr val="bg1"/>
                </a:solidFill>
              </a:rPr>
              <a:t>  </a:t>
            </a:r>
            <a:r>
              <a:rPr lang="en-US" altLang="ko-KR" b="1" dirty="0" err="1" smtClean="0">
                <a:solidFill>
                  <a:schemeClr val="bg1"/>
                </a:solidFill>
              </a:rPr>
              <a:t>limination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   (</a:t>
            </a:r>
            <a:r>
              <a:rPr lang="ko-KR" altLang="en-US" b="1" dirty="0" err="1" smtClean="0">
                <a:solidFill>
                  <a:schemeClr val="bg1"/>
                </a:solidFill>
              </a:rPr>
              <a:t>후진제거법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Stepwise regression</a:t>
            </a:r>
          </a:p>
          <a:p>
            <a:pPr marL="82296" indent="0"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전진선택법</a:t>
            </a:r>
            <a:r>
              <a:rPr lang="en-US" altLang="ko-KR" b="1" dirty="0" smtClean="0">
                <a:solidFill>
                  <a:schemeClr val="bg1"/>
                </a:solidFill>
              </a:rPr>
              <a:t>+</a:t>
            </a:r>
            <a:r>
              <a:rPr lang="ko-KR" altLang="en-US" b="1" dirty="0" err="1" smtClean="0">
                <a:solidFill>
                  <a:schemeClr val="bg1"/>
                </a:solidFill>
              </a:rPr>
              <a:t>후진제거법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rgbClr val="FFC000"/>
                </a:solidFill>
              </a:rPr>
              <a:t>But, </a:t>
            </a:r>
            <a:r>
              <a:rPr lang="en-US" altLang="ko-KR" b="1" dirty="0" err="1" smtClean="0">
                <a:solidFill>
                  <a:srgbClr val="FFC000"/>
                </a:solidFill>
              </a:rPr>
              <a:t>multicollinearity</a:t>
            </a:r>
            <a:r>
              <a:rPr lang="en-US" altLang="ko-KR" b="1" dirty="0" smtClean="0">
                <a:solidFill>
                  <a:srgbClr val="FFC000"/>
                </a:solidFill>
              </a:rPr>
              <a:t> problem… -.-!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6850" y="1700808"/>
            <a:ext cx="3657600" cy="4464496"/>
          </a:xfrm>
          <a:prstGeom prst="rect">
            <a:avLst/>
          </a:prstGeom>
          <a:noFill/>
          <a:ln w="6350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9000"/>
                    </a14:imgEffect>
                    <a14:imgEffect>
                      <a14:brightnessContrast bright="-2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4195" y="116631"/>
            <a:ext cx="7960598" cy="6624737"/>
          </a:xfrm>
          <a:prstGeom prst="rect">
            <a:avLst/>
          </a:prstGeom>
          <a:noFill/>
          <a:ln w="165100" cmpd="sng"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chemeClr val="tx1">
                    <a:lumMod val="75000"/>
                    <a:lumOff val="25000"/>
                  </a:schemeClr>
                </a:gs>
                <a:gs pos="63000">
                  <a:schemeClr val="tx1">
                    <a:lumMod val="85000"/>
                    <a:lumOff val="15000"/>
                  </a:schemeClr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35608" y="116631"/>
            <a:ext cx="7498080" cy="1008113"/>
          </a:xfrm>
        </p:spPr>
        <p:txBody>
          <a:bodyPr/>
          <a:lstStyle/>
          <a:p>
            <a:r>
              <a:rPr lang="en-US" altLang="ko-KR" b="1" u="sng" dirty="0" smtClean="0">
                <a:solidFill>
                  <a:schemeClr val="bg1"/>
                </a:solidFill>
              </a:rPr>
              <a:t>Principal Components Analysis</a:t>
            </a:r>
            <a:endParaRPr lang="ko-KR" altLang="en-US" b="1" u="sng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475656" y="1556792"/>
            <a:ext cx="3657600" cy="4663440"/>
          </a:xfrm>
        </p:spPr>
        <p:txBody>
          <a:bodyPr>
            <a:normAutofit fontScale="70000" lnSpcReduction="20000"/>
          </a:bodyPr>
          <a:lstStyle/>
          <a:p>
            <a:pPr marL="82296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sz="3400" b="1" u="sng" dirty="0" smtClean="0">
                <a:solidFill>
                  <a:schemeClr val="bg1"/>
                </a:solidFill>
              </a:rPr>
              <a:t>주성분 분석</a:t>
            </a:r>
            <a:r>
              <a:rPr lang="en-US" altLang="ko-KR" sz="3400" b="1" u="sng" dirty="0" smtClean="0">
                <a:solidFill>
                  <a:schemeClr val="bg1"/>
                </a:solidFill>
              </a:rPr>
              <a:t>(PCA)</a:t>
            </a:r>
            <a:r>
              <a:rPr lang="ko-KR" altLang="en-US" sz="3400" b="1" u="sng" dirty="0" smtClean="0">
                <a:solidFill>
                  <a:schemeClr val="bg1"/>
                </a:solidFill>
              </a:rPr>
              <a:t>이란</a:t>
            </a:r>
            <a:r>
              <a:rPr lang="en-US" altLang="ko-KR" sz="3400" b="1" u="sng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‘Data Mining’</a:t>
            </a:r>
            <a:r>
              <a:rPr lang="ko-KR" altLang="en-US" b="1" dirty="0" smtClean="0">
                <a:solidFill>
                  <a:schemeClr val="bg1"/>
                </a:solidFill>
              </a:rPr>
              <a:t>에서 자주 쓰이는 통계적인 기법 중 하나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다중회귀분석 시 문제가 되는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다중공선성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</a:rPr>
              <a:t>Multicollinearity</a:t>
            </a:r>
            <a:r>
              <a:rPr lang="en-US" altLang="ko-KR" b="1" dirty="0" smtClean="0">
                <a:solidFill>
                  <a:schemeClr val="bg1"/>
                </a:solidFill>
              </a:rPr>
              <a:t> problem)</a:t>
            </a:r>
            <a:r>
              <a:rPr lang="ko-KR" altLang="en-US" b="1" dirty="0" smtClean="0">
                <a:solidFill>
                  <a:schemeClr val="bg1"/>
                </a:solidFill>
              </a:rPr>
              <a:t>의 문제점을 </a:t>
            </a:r>
            <a:r>
              <a:rPr lang="ko-KR" altLang="en-US" b="1" dirty="0" smtClean="0">
                <a:solidFill>
                  <a:srgbClr val="FF0000"/>
                </a:solidFill>
              </a:rPr>
              <a:t>최소화</a:t>
            </a:r>
            <a:r>
              <a:rPr lang="ko-KR" altLang="en-US" b="1" dirty="0" smtClean="0">
                <a:solidFill>
                  <a:schemeClr val="bg1"/>
                </a:solidFill>
              </a:rPr>
              <a:t>할 수 있다는 장점이 있음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자치구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동 그리고 년도를 제외한 나머지 </a:t>
            </a:r>
            <a:r>
              <a:rPr lang="en-US" altLang="ko-KR" b="1" dirty="0" smtClean="0">
                <a:solidFill>
                  <a:schemeClr val="bg1"/>
                </a:solidFill>
              </a:rPr>
              <a:t>16</a:t>
            </a:r>
            <a:r>
              <a:rPr lang="ko-KR" altLang="en-US" b="1" dirty="0" smtClean="0">
                <a:solidFill>
                  <a:schemeClr val="bg1"/>
                </a:solidFill>
              </a:rPr>
              <a:t>개의 설명변수들 중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의미있다고</a:t>
            </a:r>
            <a:r>
              <a:rPr lang="ko-KR" altLang="en-US" b="1" dirty="0" smtClean="0">
                <a:solidFill>
                  <a:schemeClr val="bg1"/>
                </a:solidFill>
              </a:rPr>
              <a:t> 판단되는 변수를 선택할 것임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6850" y="2321736"/>
            <a:ext cx="3657600" cy="3068603"/>
          </a:xfrm>
          <a:prstGeom prst="rect">
            <a:avLst/>
          </a:prstGeom>
          <a:noFill/>
          <a:ln w="76200">
            <a:gradFill>
              <a:gsLst>
                <a:gs pos="0">
                  <a:schemeClr val="bg1">
                    <a:lumMod val="75000"/>
                  </a:schemeClr>
                </a:gs>
                <a:gs pos="16000">
                  <a:srgbClr val="1F1F1F"/>
                </a:gs>
                <a:gs pos="17999">
                  <a:schemeClr val="tx1">
                    <a:lumMod val="75000"/>
                    <a:lumOff val="2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4000"/>
              </a:schemeClr>
            </a:gs>
            <a:gs pos="48000">
              <a:schemeClr val="tx1">
                <a:lumMod val="75000"/>
                <a:lumOff val="25000"/>
              </a:schemeClr>
            </a:gs>
            <a:gs pos="21001">
              <a:schemeClr val="tx1"/>
            </a:gs>
            <a:gs pos="63000">
              <a:schemeClr val="tx1">
                <a:lumMod val="75000"/>
                <a:lumOff val="25000"/>
              </a:schemeClr>
            </a:gs>
            <a:gs pos="67000">
              <a:srgbClr val="B2B2B2"/>
            </a:gs>
            <a:gs pos="78000">
              <a:schemeClr val="tx1">
                <a:lumMod val="75000"/>
                <a:lumOff val="25000"/>
              </a:schemeClr>
            </a:gs>
            <a:gs pos="97084">
              <a:schemeClr val="tx1"/>
            </a:gs>
            <a:gs pos="82001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u="sng" dirty="0" smtClean="0"/>
              <a:t>Principal Components Analysis</a:t>
            </a:r>
            <a:endParaRPr lang="ko-KR" altLang="en-US" b="1" u="sng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주어진 데이터를 </a:t>
            </a:r>
            <a:r>
              <a:rPr lang="en-US" altLang="ko-KR" dirty="0" smtClean="0"/>
              <a:t>centering</a:t>
            </a:r>
            <a:r>
              <a:rPr lang="ko-KR" altLang="en-US" dirty="0" smtClean="0"/>
              <a:t>하고</a:t>
            </a:r>
            <a:endParaRPr lang="en-US" altLang="ko-KR" dirty="0" smtClean="0"/>
          </a:p>
          <a:p>
            <a:pPr marL="82296" indent="0">
              <a:buNone/>
            </a:pPr>
            <a:r>
              <a:rPr lang="ko-KR" altLang="en-US" dirty="0" smtClean="0"/>
              <a:t>    </a:t>
            </a:r>
            <a:r>
              <a:rPr lang="en-US" altLang="ko-KR" dirty="0" smtClean="0"/>
              <a:t>S</a:t>
            </a:r>
            <a:r>
              <a:rPr lang="ko-KR" altLang="en-US" dirty="0" smtClean="0"/>
              <a:t>를 </a:t>
            </a:r>
            <a:r>
              <a:rPr lang="en-US" altLang="ko-KR" dirty="0"/>
              <a:t> </a:t>
            </a:r>
            <a:r>
              <a:rPr lang="ko-KR" altLang="en-US" dirty="0" smtClean="0"/>
              <a:t>구한다</a:t>
            </a:r>
            <a:r>
              <a:rPr lang="en-US" altLang="ko-KR" dirty="0" smtClean="0"/>
              <a:t>(S : covariance matrix). </a:t>
            </a:r>
            <a:r>
              <a:rPr lang="ko-KR" altLang="en-US" dirty="0" smtClean="0"/>
              <a:t>만약 </a:t>
            </a:r>
            <a:r>
              <a:rPr lang="en-US" altLang="ko-KR" dirty="0"/>
              <a:t>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marL="82296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들  의 단위가 서로 다른 경우는  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R</a:t>
            </a:r>
            <a:r>
              <a:rPr lang="ko-KR" altLang="en-US" dirty="0" smtClean="0">
                <a:solidFill>
                  <a:srgbClr val="FF0000"/>
                </a:solidFill>
              </a:rPr>
              <a:t>을 사용할 것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82296" indent="0">
              <a:buNone/>
            </a:pPr>
            <a:r>
              <a:rPr lang="en-US" altLang="ko-KR" dirty="0" smtClean="0"/>
              <a:t>   (R : correlation matrix).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2. 1</a:t>
            </a:r>
            <a:r>
              <a:rPr lang="ko-KR" altLang="en-US" dirty="0" smtClean="0"/>
              <a:t>에서 구한 </a:t>
            </a:r>
            <a:r>
              <a:rPr lang="en-US" altLang="ko-KR" dirty="0" smtClean="0"/>
              <a:t>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스펙트럴</a:t>
            </a:r>
            <a:r>
              <a:rPr lang="ko-KR" altLang="en-US" dirty="0" smtClean="0"/>
              <a:t>  분해</a:t>
            </a:r>
            <a:r>
              <a:rPr lang="en-US" altLang="ko-KR" dirty="0" smtClean="0"/>
              <a:t>(Spectral decomposition)</a:t>
            </a:r>
            <a:r>
              <a:rPr lang="ko-KR" altLang="en-US" dirty="0" smtClean="0"/>
              <a:t>를 실시하여 </a:t>
            </a:r>
            <a:r>
              <a:rPr lang="ko-KR" altLang="en-US" dirty="0" err="1" smtClean="0"/>
              <a:t>고유값</a:t>
            </a:r>
            <a:r>
              <a:rPr lang="ko-KR" altLang="en-US" dirty="0" smtClean="0"/>
              <a:t>  및 고유벡터들을 구하면  변수의 개수와 동일한 개수의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주성분</a:t>
            </a:r>
            <a:r>
              <a:rPr lang="en-US" altLang="ko-KR" dirty="0" smtClean="0"/>
              <a:t>(PC)</a:t>
            </a:r>
            <a:r>
              <a:rPr lang="ko-KR" altLang="en-US" dirty="0" smtClean="0"/>
              <a:t>들을 얻는다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Scree</a:t>
            </a:r>
            <a:r>
              <a:rPr lang="en-US" altLang="ko-KR" dirty="0" smtClean="0"/>
              <a:t> plot </a:t>
            </a:r>
            <a:r>
              <a:rPr lang="ko-KR" altLang="en-US" dirty="0" smtClean="0"/>
              <a:t>등의 그래프와 </a:t>
            </a:r>
            <a:r>
              <a:rPr lang="ko-KR" altLang="en-US" dirty="0" err="1" smtClean="0"/>
              <a:t>고유값의</a:t>
            </a:r>
            <a:r>
              <a:rPr lang="ko-KR" altLang="en-US" dirty="0" smtClean="0"/>
              <a:t> 크기 등을 통해서</a:t>
            </a:r>
            <a:endParaRPr lang="en-US" altLang="ko-KR" dirty="0" smtClean="0"/>
          </a:p>
          <a:p>
            <a:pPr marL="82296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영향력이 크다고 판단되는 주성분들을 찾는다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624" y="0"/>
            <a:ext cx="7498080" cy="1143000"/>
          </a:xfrm>
        </p:spPr>
        <p:txBody>
          <a:bodyPr/>
          <a:lstStyle/>
          <a:p>
            <a:r>
              <a:rPr lang="en-US" altLang="ko-KR" b="1" u="sng" dirty="0" smtClean="0"/>
              <a:t>Principal Components Analysis</a:t>
            </a:r>
            <a:endParaRPr lang="ko-KR" altLang="en-US" b="1" u="sng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>
          <a:xfrm>
            <a:off x="1187624" y="5094459"/>
            <a:ext cx="7746064" cy="172819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분석할 변수들의 단위가 서로 다르기 때문에</a:t>
            </a:r>
            <a:endParaRPr lang="en-US" altLang="ko-KR" dirty="0"/>
          </a:p>
          <a:p>
            <a:pPr marL="82296" indent="0">
              <a:buNone/>
            </a:pPr>
            <a:r>
              <a:rPr lang="ko-KR" altLang="en-US" dirty="0" smtClean="0"/>
              <a:t> 상관행렬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을 사용해 분석</a:t>
            </a:r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Using SAS..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340768"/>
            <a:ext cx="7704856" cy="3384376"/>
          </a:xfrm>
          <a:prstGeom prst="rect">
            <a:avLst/>
          </a:prstGeom>
          <a:noFill/>
          <a:ln w="889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6000">
                  <a:srgbClr val="1F1F1F"/>
                </a:gs>
                <a:gs pos="17999">
                  <a:schemeClr val="tx1">
                    <a:lumMod val="65000"/>
                    <a:lumOff val="35000"/>
                  </a:schemeClr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chemeClr val="tx1">
                    <a:lumMod val="75000"/>
                    <a:lumOff val="25000"/>
                  </a:schemeClr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태양">
  <a:themeElements>
    <a:clrScheme name="태양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모듈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태양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780</TotalTime>
  <Words>663</Words>
  <Application>Microsoft Office PowerPoint</Application>
  <PresentationFormat>화면 슬라이드 쇼(4:3)</PresentationFormat>
  <Paragraphs>153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태양</vt:lpstr>
      <vt:lpstr>Final project (Week 3)</vt:lpstr>
      <vt:lpstr>            Analysis 2</vt:lpstr>
      <vt:lpstr>              Variable selection</vt:lpstr>
      <vt:lpstr>            Big data~~!!</vt:lpstr>
      <vt:lpstr>슬라이드 5</vt:lpstr>
      <vt:lpstr>Variable selection in                                  multiple regression</vt:lpstr>
      <vt:lpstr>Principal Components Analysis</vt:lpstr>
      <vt:lpstr>Principal Components Analysis</vt:lpstr>
      <vt:lpstr>Principal Components Analysis</vt:lpstr>
      <vt:lpstr>Eigenvalues and Eigenvectors</vt:lpstr>
      <vt:lpstr>Eigenvalues and Eigenvectors</vt:lpstr>
      <vt:lpstr>Scree plot</vt:lpstr>
      <vt:lpstr>Scree plot</vt:lpstr>
      <vt:lpstr>Some pictures</vt:lpstr>
      <vt:lpstr>Component scores matrix</vt:lpstr>
      <vt:lpstr>Component pattern profiles</vt:lpstr>
      <vt:lpstr>Component pattern profiles</vt:lpstr>
      <vt:lpstr>Component pattern profiles</vt:lpstr>
      <vt:lpstr>Component scores</vt:lpstr>
      <vt:lpstr>Variable selection</vt:lpstr>
      <vt:lpstr>Variable selection</vt:lpstr>
      <vt:lpstr>Variable selection</vt:lpstr>
      <vt:lpstr>Variable selection</vt:lpstr>
      <vt:lpstr>Variable selection</vt:lpstr>
      <vt:lpstr>Variable selection</vt:lpstr>
      <vt:lpstr>Variable selection</vt:lpstr>
      <vt:lpstr>Variable selection</vt:lpstr>
      <vt:lpstr>Variable selection</vt:lpstr>
      <vt:lpstr>        Percent (반응 변수)                          vs   household, basic, infect, violence, hospital (설명변수)</vt:lpstr>
      <vt:lpstr>Decision tree(나무모형)</vt:lpstr>
      <vt:lpstr>Decision tree(나무모형)</vt:lpstr>
      <vt:lpstr>Decision tree</vt:lpstr>
      <vt:lpstr>Decision tree(Pruning)</vt:lpstr>
      <vt:lpstr>Decision tree(Pruning)</vt:lpstr>
      <vt:lpstr>Decision tree(Pruning)</vt:lpstr>
      <vt:lpstr>Decision tree(Pruning)</vt:lpstr>
      <vt:lpstr>Decision tree(Pruning)</vt:lpstr>
      <vt:lpstr>Decision tree(Pruning)</vt:lpstr>
      <vt:lpstr>Decision tree(Pruning)</vt:lpstr>
      <vt:lpstr>Decision tree(Pruning)</vt:lpstr>
      <vt:lpstr>Next week</vt:lpstr>
      <vt:lpstr>             The End~~!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(Week 3)</dc:title>
  <dc:creator>user</dc:creator>
  <cp:lastModifiedBy>user</cp:lastModifiedBy>
  <cp:revision>94</cp:revision>
  <dcterms:created xsi:type="dcterms:W3CDTF">2013-11-03T02:24:40Z</dcterms:created>
  <dcterms:modified xsi:type="dcterms:W3CDTF">2013-11-08T10:21:21Z</dcterms:modified>
</cp:coreProperties>
</file>